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35" d="100"/>
          <a:sy n="135" d="100"/>
        </p:scale>
        <p:origin x="92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7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teachersinstruction.com/similes-for-love/#:~:text=As%20Deep%20as%20the%20Ocean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teachersinstruction.com/similes-for-love/#:~:text=As%20strong%20as%20an%20oak" TargetMode="External"/><Relationship Id="rId4" Type="http://schemas.openxmlformats.org/officeDocument/2006/relationships/hyperlink" Target="https://teachersinstruction.com/similes-for-love/#:~:text=Like%20a%20warm%20hu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teachersinstruction.com/similes-for-love/#:~:text=Like%20a%20roller%20coaster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teachersinstruction.com/similes-for-love/#:~:text=As%20sweet%20as%20honey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eachersinstruction.com/similes-for-love/#:~:text=As%20sweet%20as%20honey" TargetMode="External"/><Relationship Id="rId5" Type="http://schemas.openxmlformats.org/officeDocument/2006/relationships/hyperlink" Target="https://teachersinstruction.com/similes-for-love/#:~:text=Like%20a%20roller%20coaster" TargetMode="External"/><Relationship Id="rId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teachersinstruction.com/similes-for-love/#:~:text=Tips%20for%20Using%20Similes%20in,Writi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oai/share/da97ecb8-404e-4cd5-a3d9-c06d9659054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914400"/>
            <a:ext cx="4114800" cy="41148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7200" y="1280160"/>
            <a:ext cx="502920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200" b="1" dirty="0">
                <a:solidFill>
                  <a:srgbClr val="030A1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Similes for Love and Relationships</a:t>
            </a:r>
            <a:endParaRPr lang="en-US" sz="3200" dirty="0"/>
          </a:p>
        </p:txBody>
      </p:sp>
      <p:sp>
        <p:nvSpPr>
          <p:cNvPr id="4" name="Text 1"/>
          <p:cNvSpPr/>
          <p:nvPr/>
        </p:nvSpPr>
        <p:spPr>
          <a:xfrm>
            <a:off x="457200" y="2286000"/>
            <a:ext cx="50292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i="1" dirty="0">
                <a:solidFill>
                  <a:srgbClr val="97B1D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Understanding Figurative Language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457200" y="4389120"/>
            <a:ext cx="502920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030A18"/>
                </a:solidFill>
              </a:rPr>
              <a:t>
</a:t>
            </a:r>
            <a:endParaRPr lang="en-US" sz="1000" dirty="0"/>
          </a:p>
        </p:txBody>
      </p:sp>
      <p:pic>
        <p:nvPicPr>
          <p:cNvPr id="7" name="Picture 6" descr="A black and yellow logo&#10;&#10;TeachersInstruction log">
            <a:extLst>
              <a:ext uri="{FF2B5EF4-FFF2-40B4-BE49-F238E27FC236}">
                <a16:creationId xmlns:a16="http://schemas.microsoft.com/office/drawing/2014/main" id="{5879B732-44EC-B9E9-96CC-5DFA0BF90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017520"/>
            <a:ext cx="2857500" cy="18669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5760" y="365760"/>
            <a:ext cx="841248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030A18"/>
                </a:solidFill>
              </a:rPr>
              <a:t>Recap &amp; Takeaways</a:t>
            </a:r>
            <a:endParaRPr lang="en-US" sz="2200" dirty="0"/>
          </a:p>
        </p:txBody>
      </p:sp>
      <p:sp>
        <p:nvSpPr>
          <p:cNvPr id="3" name="Shape 1"/>
          <p:cNvSpPr/>
          <p:nvPr/>
        </p:nvSpPr>
        <p:spPr>
          <a:xfrm>
            <a:off x="457200" y="1097280"/>
            <a:ext cx="8229600" cy="3017520"/>
          </a:xfrm>
          <a:prstGeom prst="roundRect">
            <a:avLst>
              <a:gd name="adj" fmla="val 3030"/>
            </a:avLst>
          </a:prstGeom>
          <a:solidFill>
            <a:srgbClr val="F5F9FF"/>
          </a:solidFill>
          <a:ln w="12700">
            <a:solidFill>
              <a:srgbClr val="F5F9F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" name="Text 2"/>
          <p:cNvSpPr/>
          <p:nvPr/>
        </p:nvSpPr>
        <p:spPr>
          <a:xfrm>
            <a:off x="548640" y="1188720"/>
            <a:ext cx="8046720" cy="274320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030A18"/>
                </a:solidFill>
              </a:rPr>
              <a:t>• A simile uses “like” or “as” to compare unlike things.
</a:t>
            </a:r>
            <a:r>
              <a:rPr lang="en-US" sz="1200" dirty="0">
                <a:solidFill>
                  <a:srgbClr val="030A18"/>
                </a:solidFill>
              </a:rPr>
              <a:t>• Romantic similes express deep, passionate love.
• Emotional similes convey comfort, joy and strength.
• Fragile similes describe ups, downs and delicate feelings.
• Playful similes add humor and warmth to relationships.
</a:t>
            </a:r>
            <a:r>
              <a:rPr lang="en-US" sz="1200" i="1" dirty="0">
                <a:solidFill>
                  <a:srgbClr val="030A18"/>
                </a:solidFill>
              </a:rPr>
              <a:t>Keep an eye out for similes in books, songs and real life — and try writing one in your journal tonight!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274320" y="4846320"/>
            <a:ext cx="859536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sz="7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5760" y="365760"/>
            <a:ext cx="841248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030A18"/>
                </a:solidFill>
              </a:rPr>
              <a:t>What Is a Simile?</a:t>
            </a:r>
            <a:endParaRPr lang="en-US" sz="2400" dirty="0"/>
          </a:p>
        </p:txBody>
      </p:sp>
      <p:sp>
        <p:nvSpPr>
          <p:cNvPr id="3" name="Shape 1"/>
          <p:cNvSpPr/>
          <p:nvPr/>
        </p:nvSpPr>
        <p:spPr>
          <a:xfrm>
            <a:off x="457200" y="1097280"/>
            <a:ext cx="4754880" cy="2194560"/>
          </a:xfrm>
          <a:prstGeom prst="roundRect">
            <a:avLst>
              <a:gd name="adj" fmla="val 4167"/>
            </a:avLst>
          </a:prstGeom>
          <a:solidFill>
            <a:srgbClr val="F5F9FF"/>
          </a:solidFill>
          <a:ln w="12700">
            <a:solidFill>
              <a:srgbClr val="F5F9F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" name="Text 2"/>
          <p:cNvSpPr/>
          <p:nvPr/>
        </p:nvSpPr>
        <p:spPr>
          <a:xfrm>
            <a:off x="548640" y="1188720"/>
            <a:ext cx="4572000" cy="2011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030A18"/>
                </a:solidFill>
              </a:rPr>
              <a:t>A simile compares two unlike things using “like” or “as”.
</a:t>
            </a:r>
            <a:r>
              <a:rPr lang="en-US" sz="1200" dirty="0">
                <a:solidFill>
                  <a:srgbClr val="030A18"/>
                </a:solidFill>
              </a:rPr>
              <a:t>Similes help readers imagine feelings or relationships by painting a picture.
</a:t>
            </a:r>
            <a:r>
              <a:rPr lang="en-US" sz="1200" i="1" dirty="0">
                <a:solidFill>
                  <a:srgbClr val="030A18"/>
                </a:solidFill>
              </a:rPr>
              <a:t>Example: “He’s as loyal as a dog.”
</a:t>
            </a:r>
            <a:r>
              <a:rPr lang="en-US" sz="1200" dirty="0">
                <a:solidFill>
                  <a:srgbClr val="030A18"/>
                </a:solidFill>
              </a:rPr>
              <a:t>Similes differ from metaphors because metaphors compare directly without “like” or “as”.</a:t>
            </a:r>
            <a:endParaRPr lang="en-US" sz="1400" dirty="0"/>
          </a:p>
        </p:txBody>
      </p:sp>
      <p:sp>
        <p:nvSpPr>
          <p:cNvPr id="5" name="Shape 3"/>
          <p:cNvSpPr/>
          <p:nvPr/>
        </p:nvSpPr>
        <p:spPr>
          <a:xfrm>
            <a:off x="5577840" y="1280160"/>
            <a:ext cx="3108960" cy="1828800"/>
          </a:xfrm>
          <a:prstGeom prst="roundRect">
            <a:avLst>
              <a:gd name="adj" fmla="val 5000"/>
            </a:avLst>
          </a:prstGeom>
          <a:solidFill>
            <a:srgbClr val="F7F7FF"/>
          </a:solidFill>
          <a:ln w="12700">
            <a:solidFill>
              <a:srgbClr val="F7F7F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6" name="Text 4"/>
          <p:cNvSpPr/>
          <p:nvPr/>
        </p:nvSpPr>
        <p:spPr>
          <a:xfrm>
            <a:off x="5669280" y="1371600"/>
            <a:ext cx="2926080" cy="1645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030A18"/>
                </a:solidFill>
              </a:rPr>
              <a:t>Simile:</a:t>
            </a:r>
            <a:endParaRPr lang="en-US" sz="1200" dirty="0"/>
          </a:p>
          <a:p>
            <a:pPr marL="0" indent="0">
              <a:buNone/>
            </a:pPr>
            <a:r>
              <a:rPr lang="en-US" sz="1200" dirty="0">
                <a:solidFill>
                  <a:srgbClr val="030A18"/>
                </a:solidFill>
              </a:rPr>
              <a:t>Love is like glue.</a:t>
            </a: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b="1" dirty="0">
                <a:solidFill>
                  <a:srgbClr val="030A18"/>
                </a:solidFill>
              </a:rPr>
              <a:t>Metaphor:</a:t>
            </a: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dirty="0">
                <a:solidFill>
                  <a:srgbClr val="030A18"/>
                </a:solidFill>
              </a:rPr>
              <a:t>Love is glue.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274320" y="4846320"/>
            <a:ext cx="859536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sz="7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5760" y="365760"/>
            <a:ext cx="841248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030A18"/>
                </a:solidFill>
              </a:rPr>
              <a:t>Why Use Similes to Describe Love?</a:t>
            </a:r>
            <a:endParaRPr lang="en-US" sz="2400" dirty="0"/>
          </a:p>
        </p:txBody>
      </p:sp>
      <p:sp>
        <p:nvSpPr>
          <p:cNvPr id="3" name="Shape 1"/>
          <p:cNvSpPr/>
          <p:nvPr/>
        </p:nvSpPr>
        <p:spPr>
          <a:xfrm>
            <a:off x="457200" y="1097280"/>
            <a:ext cx="5120640" cy="2743200"/>
          </a:xfrm>
          <a:prstGeom prst="roundRect">
            <a:avLst>
              <a:gd name="adj" fmla="val 3333"/>
            </a:avLst>
          </a:prstGeom>
          <a:solidFill>
            <a:srgbClr val="F5F9FF"/>
          </a:solidFill>
          <a:ln w="12700">
            <a:solidFill>
              <a:srgbClr val="F5F9F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" name="Text 2"/>
          <p:cNvSpPr/>
          <p:nvPr/>
        </p:nvSpPr>
        <p:spPr>
          <a:xfrm>
            <a:off x="548640" y="1188720"/>
            <a:ext cx="4937760" cy="256032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030A18"/>
                </a:solidFill>
              </a:rPr>
              <a:t>Make feelings easier to imagine
</a:t>
            </a:r>
            <a:r>
              <a:rPr lang="en-US" sz="1200" dirty="0">
                <a:solidFill>
                  <a:srgbClr val="030A18"/>
                </a:solidFill>
              </a:rPr>
              <a:t>Similes paint pictures that help us feel emotions clearly.
</a:t>
            </a:r>
            <a:r>
              <a:rPr lang="en-US" sz="1300" b="1" dirty="0">
                <a:solidFill>
                  <a:srgbClr val="030A18"/>
                </a:solidFill>
              </a:rPr>
              <a:t>Add personality to writing and speech
</a:t>
            </a:r>
            <a:r>
              <a:rPr lang="en-US" sz="1200" dirty="0">
                <a:solidFill>
                  <a:srgbClr val="030A18"/>
                </a:solidFill>
              </a:rPr>
              <a:t>They make language colourful and lively.
</a:t>
            </a:r>
            <a:r>
              <a:rPr lang="en-US" sz="1300" b="1" dirty="0">
                <a:solidFill>
                  <a:srgbClr val="030A18"/>
                </a:solidFill>
              </a:rPr>
              <a:t>Create shared emotional images
</a:t>
            </a:r>
            <a:r>
              <a:rPr lang="en-US" sz="1200" dirty="0">
                <a:solidFill>
                  <a:srgbClr val="030A18"/>
                </a:solidFill>
              </a:rPr>
              <a:t>People relate to familiar comparisons and feel connected.</a:t>
            </a:r>
            <a:endParaRPr lang="en-US" sz="13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17920" y="1371600"/>
            <a:ext cx="640080" cy="64008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949440" y="1463040"/>
            <a:ext cx="18288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030A18"/>
                </a:solidFill>
              </a:rPr>
              <a:t>Feelings</a:t>
            </a:r>
            <a:endParaRPr lang="en-US" sz="12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17920" y="2103120"/>
            <a:ext cx="640080" cy="64008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949440" y="2194560"/>
            <a:ext cx="18288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030A18"/>
                </a:solidFill>
              </a:rPr>
              <a:t>Creativity</a:t>
            </a:r>
            <a:endParaRPr lang="en-US" sz="12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17920" y="2834640"/>
            <a:ext cx="640080" cy="64008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949440" y="2926080"/>
            <a:ext cx="18288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030A18"/>
                </a:solidFill>
              </a:rPr>
              <a:t>Connection</a:t>
            </a:r>
            <a:endParaRPr lang="en-US" sz="1200" dirty="0"/>
          </a:p>
        </p:txBody>
      </p:sp>
      <p:sp>
        <p:nvSpPr>
          <p:cNvPr id="11" name="Text 6"/>
          <p:cNvSpPr/>
          <p:nvPr/>
        </p:nvSpPr>
        <p:spPr>
          <a:xfrm>
            <a:off x="274320" y="4846320"/>
            <a:ext cx="859536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sz="7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5760" y="365760"/>
            <a:ext cx="841248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030A18"/>
                </a:solidFill>
              </a:rPr>
              <a:t>Romantic Similes</a:t>
            </a:r>
            <a:endParaRPr lang="en-US" sz="2200" dirty="0"/>
          </a:p>
        </p:txBody>
      </p:sp>
      <p:sp>
        <p:nvSpPr>
          <p:cNvPr id="3" name="Shape 1"/>
          <p:cNvSpPr/>
          <p:nvPr/>
        </p:nvSpPr>
        <p:spPr>
          <a:xfrm>
            <a:off x="457200" y="1097280"/>
            <a:ext cx="5120640" cy="2926080"/>
          </a:xfrm>
          <a:prstGeom prst="roundRect">
            <a:avLst>
              <a:gd name="adj" fmla="val 3125"/>
            </a:avLst>
          </a:prstGeom>
          <a:solidFill>
            <a:srgbClr val="FFF9F5"/>
          </a:solidFill>
          <a:ln w="12700">
            <a:solidFill>
              <a:srgbClr val="FFF9F5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" name="Text 2"/>
          <p:cNvSpPr/>
          <p:nvPr/>
        </p:nvSpPr>
        <p:spPr>
          <a:xfrm>
            <a:off x="548640" y="1188720"/>
            <a:ext cx="4937760" cy="274320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030A18"/>
                </a:solidFill>
              </a:rPr>
              <a:t>As deep as the ocean
</a:t>
            </a:r>
            <a:r>
              <a:rPr lang="en-US" sz="1200" dirty="0">
                <a:solidFill>
                  <a:srgbClr val="030A18"/>
                </a:solidFill>
              </a:rPr>
              <a:t>Unending love and devotion.
Example: Their love is as deep as the ocean.
</a:t>
            </a:r>
            <a:r>
              <a:rPr lang="en-US" sz="1300" b="1" dirty="0">
                <a:solidFill>
                  <a:srgbClr val="030A18"/>
                </a:solidFill>
              </a:rPr>
              <a:t>Like a flame that never dies
</a:t>
            </a:r>
            <a:r>
              <a:rPr lang="en-US" sz="1200" dirty="0">
                <a:solidFill>
                  <a:srgbClr val="030A18"/>
                </a:solidFill>
              </a:rPr>
              <a:t>Passionate love that keeps burning.
Example: My passion for you is like a flame that never dies.
</a:t>
            </a:r>
            <a:r>
              <a:rPr lang="en-US" sz="1300" b="1" dirty="0">
                <a:solidFill>
                  <a:srgbClr val="030A18"/>
                </a:solidFill>
              </a:rPr>
              <a:t>Like two puzzle pieces
</a:t>
            </a:r>
            <a:r>
              <a:rPr lang="en-US" sz="1200" dirty="0">
                <a:solidFill>
                  <a:srgbClr val="030A18"/>
                </a:solidFill>
              </a:rPr>
              <a:t>Perfectly matched and meant to fit together.</a:t>
            </a:r>
            <a:endParaRPr lang="en-US" sz="1300" dirty="0"/>
          </a:p>
          <a:p>
            <a:pPr marL="0" indent="0">
              <a:buNone/>
            </a:pPr>
            <a:r>
              <a:rPr lang="en-US" sz="1200" dirty="0">
                <a:solidFill>
                  <a:srgbClr val="030A18"/>
                </a:solidFill>
              </a:rPr>
              <a:t>Example: They fit together like two puzzle pieces.</a:t>
            </a:r>
            <a:endParaRPr lang="en-US" sz="1300" dirty="0"/>
          </a:p>
        </p:txBody>
      </p:sp>
      <p:pic>
        <p:nvPicPr>
          <p:cNvPr id="5" name="Image 0" descr="/home/oai/share/aef64b4c-99bc-4d37-82ee-43fb713f04f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720" y="1676400"/>
            <a:ext cx="2926080" cy="195072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274320" y="4846320"/>
            <a:ext cx="859536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700" u="sng" dirty="0">
                <a:solidFill>
                  <a:srgbClr val="0070C0"/>
                </a:solidFill>
                <a:hlinkClick r:id="rId4"/>
              </a:rPr>
              <a:t>[6]</a:t>
            </a:r>
            <a:endParaRPr lang="en-US" sz="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5760" y="365760"/>
            <a:ext cx="841248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030A18"/>
                </a:solidFill>
              </a:rPr>
              <a:t>Emotional Similes</a:t>
            </a:r>
            <a:endParaRPr lang="en-US" sz="2200" dirty="0"/>
          </a:p>
        </p:txBody>
      </p:sp>
      <p:sp>
        <p:nvSpPr>
          <p:cNvPr id="3" name="Shape 1"/>
          <p:cNvSpPr/>
          <p:nvPr/>
        </p:nvSpPr>
        <p:spPr>
          <a:xfrm>
            <a:off x="457200" y="1097280"/>
            <a:ext cx="5120640" cy="2926080"/>
          </a:xfrm>
          <a:prstGeom prst="roundRect">
            <a:avLst>
              <a:gd name="adj" fmla="val 3125"/>
            </a:avLst>
          </a:prstGeom>
          <a:solidFill>
            <a:srgbClr val="F5FFF7"/>
          </a:solidFill>
          <a:ln w="12700">
            <a:solidFill>
              <a:srgbClr val="F5FFF7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" name="Text 2"/>
          <p:cNvSpPr/>
          <p:nvPr/>
        </p:nvSpPr>
        <p:spPr>
          <a:xfrm>
            <a:off x="548640" y="1188720"/>
            <a:ext cx="4937760" cy="274320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030A18"/>
                </a:solidFill>
              </a:rPr>
              <a:t>Like a warm hug
</a:t>
            </a:r>
            <a:r>
              <a:rPr lang="en-US" sz="1200" dirty="0">
                <a:solidFill>
                  <a:srgbClr val="030A18"/>
                </a:solidFill>
              </a:rPr>
              <a:t>Comforting and safe.
Example: Her encouragement felt like a warm hug.
</a:t>
            </a:r>
            <a:r>
              <a:rPr lang="en-US" sz="1300" b="1" dirty="0">
                <a:solidFill>
                  <a:srgbClr val="030A18"/>
                </a:solidFill>
              </a:rPr>
              <a:t>Like sunshine on a rainy day
</a:t>
            </a:r>
            <a:r>
              <a:rPr lang="en-US" sz="1200" dirty="0">
                <a:solidFill>
                  <a:srgbClr val="030A18"/>
                </a:solidFill>
              </a:rPr>
              <a:t>Bright joy that lifts your spirits.
Example: His smile was like sunshine on a rainy day.
</a:t>
            </a:r>
            <a:r>
              <a:rPr lang="en-US" sz="1300" b="1" dirty="0">
                <a:solidFill>
                  <a:srgbClr val="030A18"/>
                </a:solidFill>
              </a:rPr>
              <a:t>As strong as an oak
</a:t>
            </a:r>
            <a:r>
              <a:rPr lang="en-US" sz="1200" dirty="0">
                <a:solidFill>
                  <a:srgbClr val="030A18"/>
                </a:solidFill>
              </a:rPr>
              <a:t>Dependable and steadfast love.</a:t>
            </a:r>
            <a:endParaRPr lang="en-US" sz="1300" dirty="0"/>
          </a:p>
          <a:p>
            <a:pPr marL="0" indent="0">
              <a:buNone/>
            </a:pPr>
            <a:r>
              <a:rPr lang="en-US" sz="1200" dirty="0">
                <a:solidFill>
                  <a:srgbClr val="030A18"/>
                </a:solidFill>
              </a:rPr>
              <a:t>Example: Their friendship is as strong as an oak.</a:t>
            </a:r>
            <a:endParaRPr lang="en-US" sz="1300" dirty="0"/>
          </a:p>
        </p:txBody>
      </p:sp>
      <p:pic>
        <p:nvPicPr>
          <p:cNvPr id="5" name="Image 0" descr="/home/oai/share/97e2f31e-73d1-45c8-b5ae-2b9f6375906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720" y="1676400"/>
            <a:ext cx="2926080" cy="195072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274320" y="4846320"/>
            <a:ext cx="859536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700" u="sng" dirty="0">
                <a:solidFill>
                  <a:srgbClr val="0070C0"/>
                </a:solidFill>
                <a:hlinkClick r:id="rId4"/>
              </a:rPr>
              <a:t>[7]</a:t>
            </a:r>
            <a:r>
              <a:rPr lang="en-US" sz="700" u="sng" dirty="0">
                <a:solidFill>
                  <a:srgbClr val="0070C0"/>
                </a:solidFill>
                <a:hlinkClick r:id="rId5"/>
              </a:rPr>
              <a:t>[8]</a:t>
            </a:r>
            <a:endParaRPr lang="en-US" sz="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5760" y="365760"/>
            <a:ext cx="841248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030A18"/>
                </a:solidFill>
              </a:rPr>
              <a:t>Fragile or Complicated Relationships</a:t>
            </a:r>
            <a:endParaRPr lang="en-US" sz="2000" dirty="0"/>
          </a:p>
        </p:txBody>
      </p:sp>
      <p:sp>
        <p:nvSpPr>
          <p:cNvPr id="3" name="Shape 1"/>
          <p:cNvSpPr/>
          <p:nvPr/>
        </p:nvSpPr>
        <p:spPr>
          <a:xfrm>
            <a:off x="457200" y="1097280"/>
            <a:ext cx="5120640" cy="2926080"/>
          </a:xfrm>
          <a:prstGeom prst="roundRect">
            <a:avLst>
              <a:gd name="adj" fmla="val 3125"/>
            </a:avLst>
          </a:prstGeom>
          <a:solidFill>
            <a:srgbClr val="FFF5F5"/>
          </a:solidFill>
          <a:ln w="12700">
            <a:solidFill>
              <a:srgbClr val="FFF5F5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" name="Text 2"/>
          <p:cNvSpPr/>
          <p:nvPr/>
        </p:nvSpPr>
        <p:spPr>
          <a:xfrm>
            <a:off x="548640" y="1188720"/>
            <a:ext cx="4937760" cy="274320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030A18"/>
                </a:solidFill>
              </a:rPr>
              <a:t>Like a roller coaster
</a:t>
            </a:r>
            <a:r>
              <a:rPr lang="en-US" sz="1200" dirty="0">
                <a:solidFill>
                  <a:srgbClr val="030A18"/>
                </a:solidFill>
              </a:rPr>
              <a:t>Ups and downs of a relationship.
Example: Our friendship has been like a roller coaster lately.
</a:t>
            </a:r>
            <a:r>
              <a:rPr lang="en-US" sz="1300" b="1" dirty="0">
                <a:solidFill>
                  <a:srgbClr val="030A18"/>
                </a:solidFill>
              </a:rPr>
              <a:t>As fragile as glass
</a:t>
            </a:r>
            <a:r>
              <a:rPr lang="en-US" sz="1200" dirty="0">
                <a:solidFill>
                  <a:srgbClr val="030A18"/>
                </a:solidFill>
              </a:rPr>
              <a:t>Delicate and easily broken.
Example: Trust is as fragile as glass — handle with care.
</a:t>
            </a:r>
            <a:r>
              <a:rPr lang="en-US" sz="1300" b="1" dirty="0">
                <a:solidFill>
                  <a:srgbClr val="030A18"/>
                </a:solidFill>
              </a:rPr>
              <a:t>Like a storm at sea
</a:t>
            </a:r>
            <a:r>
              <a:rPr lang="en-US" sz="1200" dirty="0">
                <a:solidFill>
                  <a:srgbClr val="030A18"/>
                </a:solidFill>
              </a:rPr>
              <a:t>Turbulent and unpredictable.</a:t>
            </a:r>
            <a:endParaRPr lang="en-US" sz="1300" dirty="0"/>
          </a:p>
          <a:p>
            <a:pPr marL="0" indent="0">
              <a:buNone/>
            </a:pPr>
            <a:r>
              <a:rPr lang="en-US" sz="1200" dirty="0">
                <a:solidFill>
                  <a:srgbClr val="030A18"/>
                </a:solidFill>
              </a:rPr>
              <a:t>Example: Their arguments are like a storm at sea.</a:t>
            </a:r>
            <a:endParaRPr lang="en-US" sz="1300" dirty="0"/>
          </a:p>
        </p:txBody>
      </p:sp>
      <p:pic>
        <p:nvPicPr>
          <p:cNvPr id="5" name="Image 0" descr="/home/oai/share/2cb09982-306d-4575-8575-a70d0d9e457f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1188720"/>
            <a:ext cx="1950720" cy="292608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274320" y="4846320"/>
            <a:ext cx="859536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700" u="sng" dirty="0">
                <a:solidFill>
                  <a:srgbClr val="0070C0"/>
                </a:solidFill>
                <a:hlinkClick r:id="rId4"/>
              </a:rPr>
              <a:t>[9]</a:t>
            </a:r>
            <a:endParaRPr lang="en-US" sz="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5760" y="365760"/>
            <a:ext cx="841248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030A18"/>
                </a:solidFill>
              </a:rPr>
              <a:t>Funny or Playful Similes</a:t>
            </a:r>
            <a:endParaRPr lang="en-US" sz="2200" dirty="0"/>
          </a:p>
        </p:txBody>
      </p:sp>
      <p:sp>
        <p:nvSpPr>
          <p:cNvPr id="3" name="Shape 1"/>
          <p:cNvSpPr/>
          <p:nvPr/>
        </p:nvSpPr>
        <p:spPr>
          <a:xfrm>
            <a:off x="457200" y="1097280"/>
            <a:ext cx="5120640" cy="2926080"/>
          </a:xfrm>
          <a:prstGeom prst="roundRect">
            <a:avLst>
              <a:gd name="adj" fmla="val 3125"/>
            </a:avLst>
          </a:prstGeom>
          <a:solidFill>
            <a:srgbClr val="F7F7FF"/>
          </a:solidFill>
          <a:ln w="12700">
            <a:solidFill>
              <a:srgbClr val="F7F7F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" name="Text 2"/>
          <p:cNvSpPr/>
          <p:nvPr/>
        </p:nvSpPr>
        <p:spPr>
          <a:xfrm>
            <a:off x="548640" y="1188720"/>
            <a:ext cx="4937760" cy="274320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030A18"/>
                </a:solidFill>
              </a:rPr>
              <a:t>As sweet as honey
</a:t>
            </a:r>
            <a:r>
              <a:rPr lang="en-US" sz="1200" dirty="0">
                <a:solidFill>
                  <a:srgbClr val="030A18"/>
                </a:solidFill>
              </a:rPr>
              <a:t>Describes someone delightfully sweet.
Example: Her kindness is as sweet as honey.
</a:t>
            </a:r>
            <a:r>
              <a:rPr lang="en-US" sz="1300" b="1" dirty="0">
                <a:solidFill>
                  <a:srgbClr val="030A18"/>
                </a:solidFill>
              </a:rPr>
              <a:t>Like glue
</a:t>
            </a:r>
            <a:r>
              <a:rPr lang="en-US" sz="1200" dirty="0">
                <a:solidFill>
                  <a:srgbClr val="030A18"/>
                </a:solidFill>
              </a:rPr>
              <a:t>So close you can’t be pulled apart.
Example: The twins are like glue — always together.
</a:t>
            </a:r>
            <a:r>
              <a:rPr lang="en-US" sz="1300" b="1" dirty="0">
                <a:solidFill>
                  <a:srgbClr val="030A18"/>
                </a:solidFill>
              </a:rPr>
              <a:t>Snug as a bug in a rug
</a:t>
            </a:r>
            <a:r>
              <a:rPr lang="en-US" sz="1200" dirty="0">
                <a:solidFill>
                  <a:srgbClr val="030A18"/>
                </a:solidFill>
              </a:rPr>
              <a:t>Comfy and cozy together.</a:t>
            </a:r>
            <a:endParaRPr lang="en-US" sz="1300" dirty="0"/>
          </a:p>
          <a:p>
            <a:pPr marL="0" indent="0">
              <a:buNone/>
            </a:pPr>
            <a:r>
              <a:rPr lang="en-US" sz="1200" dirty="0">
                <a:solidFill>
                  <a:srgbClr val="030A18"/>
                </a:solidFill>
              </a:rPr>
              <a:t>Example: They sat on the couch snug as a bug in a rug.</a:t>
            </a:r>
            <a:endParaRPr lang="en-US" sz="1300" dirty="0"/>
          </a:p>
        </p:txBody>
      </p:sp>
      <p:pic>
        <p:nvPicPr>
          <p:cNvPr id="5" name="Image 0" descr="/home/oai/share/0c178bf5-8596-4fbe-b4e7-cfe8c981110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720" y="1676400"/>
            <a:ext cx="2926080" cy="195072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274320" y="4846320"/>
            <a:ext cx="859536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700" u="sng" dirty="0">
                <a:solidFill>
                  <a:srgbClr val="0070C0"/>
                </a:solidFill>
                <a:hlinkClick r:id="rId4"/>
              </a:rPr>
              <a:t>[10]</a:t>
            </a:r>
            <a:endParaRPr lang="en-US" sz="7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5760" y="365760"/>
            <a:ext cx="841248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030A18"/>
                </a:solidFill>
              </a:rPr>
              <a:t>Practice: What Does This Simile Mean?</a:t>
            </a:r>
            <a:endParaRPr lang="en-US" sz="2200" dirty="0"/>
          </a:p>
        </p:txBody>
      </p:sp>
      <p:sp>
        <p:nvSpPr>
          <p:cNvPr id="3" name="Shape 1"/>
          <p:cNvSpPr/>
          <p:nvPr/>
        </p:nvSpPr>
        <p:spPr>
          <a:xfrm>
            <a:off x="457200" y="1097280"/>
            <a:ext cx="8229600" cy="2926080"/>
          </a:xfrm>
          <a:prstGeom prst="roundRect">
            <a:avLst>
              <a:gd name="adj" fmla="val 3125"/>
            </a:avLst>
          </a:prstGeom>
          <a:solidFill>
            <a:srgbClr val="F5F9FF"/>
          </a:solidFill>
          <a:ln w="12700">
            <a:solidFill>
              <a:srgbClr val="F5F9F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" name="Text 2"/>
          <p:cNvSpPr/>
          <p:nvPr/>
        </p:nvSpPr>
        <p:spPr>
          <a:xfrm>
            <a:off x="640080" y="1280160"/>
            <a:ext cx="7863840" cy="274320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030A18"/>
                </a:solidFill>
              </a:rPr>
              <a:t>• “Like a roller coaster” – Is it literal or figurative? What feeling does it evoke?
• “As sweet as honey” – What does this say about the person?
• “Like glue” – What kind of relationship does this describe?</a:t>
            </a:r>
            <a:endParaRPr lang="en-US" sz="12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12480" y="320040"/>
            <a:ext cx="548640" cy="54864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274320" y="4846320"/>
            <a:ext cx="859536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700" u="sng" dirty="0">
                <a:solidFill>
                  <a:srgbClr val="0070C0"/>
                </a:solidFill>
                <a:hlinkClick r:id="rId5"/>
              </a:rPr>
              <a:t>[11]</a:t>
            </a:r>
            <a:r>
              <a:rPr lang="en-US" sz="700" u="sng" dirty="0">
                <a:solidFill>
                  <a:srgbClr val="0070C0"/>
                </a:solidFill>
                <a:hlinkClick r:id="rId6"/>
              </a:rPr>
              <a:t>[12][13]</a:t>
            </a:r>
            <a:endParaRPr lang="en-US" sz="7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5760" y="365760"/>
            <a:ext cx="841248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030A18"/>
                </a:solidFill>
              </a:rPr>
              <a:t>Create Your Own Love Simile</a:t>
            </a:r>
            <a:endParaRPr lang="en-US" sz="2200" dirty="0"/>
          </a:p>
        </p:txBody>
      </p:sp>
      <p:sp>
        <p:nvSpPr>
          <p:cNvPr id="3" name="Shape 1"/>
          <p:cNvSpPr/>
          <p:nvPr/>
        </p:nvSpPr>
        <p:spPr>
          <a:xfrm>
            <a:off x="457200" y="1097280"/>
            <a:ext cx="5303520" cy="2926080"/>
          </a:xfrm>
          <a:prstGeom prst="roundRect">
            <a:avLst>
              <a:gd name="adj" fmla="val 3125"/>
            </a:avLst>
          </a:prstGeom>
          <a:solidFill>
            <a:srgbClr val="FFF9F5"/>
          </a:solidFill>
          <a:ln w="12700">
            <a:solidFill>
              <a:srgbClr val="FFF9F5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" name="Text 2"/>
          <p:cNvSpPr/>
          <p:nvPr/>
        </p:nvSpPr>
        <p:spPr>
          <a:xfrm>
            <a:off x="548640" y="1188720"/>
            <a:ext cx="5120640" cy="274320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030A18"/>
                </a:solidFill>
              </a:rPr>
              <a:t>Think of something sticky, warm, or emotional.
</a:t>
            </a:r>
            <a:r>
              <a:rPr lang="en-US" sz="1200" i="1" dirty="0">
                <a:solidFill>
                  <a:srgbClr val="030A18"/>
                </a:solidFill>
              </a:rPr>
              <a:t>Example: “Love is like a dog waiting by the door.”
</a:t>
            </a:r>
            <a:r>
              <a:rPr lang="en-US" sz="1200" dirty="0">
                <a:solidFill>
                  <a:srgbClr val="030A18"/>
                </a:solidFill>
              </a:rPr>
              <a:t>Now write your own simile in the space below and share it with a classmate!</a:t>
            </a:r>
            <a:endParaRPr lang="en-US" sz="1300" dirty="0"/>
          </a:p>
        </p:txBody>
      </p:sp>
      <p:pic>
        <p:nvPicPr>
          <p:cNvPr id="5" name="Image 0" descr="/home/oai/share/3bec685c-c455-467c-b91c-02f210f194d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188720"/>
            <a:ext cx="2743200" cy="274320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274320" y="4846320"/>
            <a:ext cx="859536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700" u="sng" dirty="0">
                <a:solidFill>
                  <a:srgbClr val="0070C0"/>
                </a:solidFill>
                <a:hlinkClick r:id="rId4"/>
              </a:rPr>
              <a:t>[14]</a:t>
            </a:r>
            <a:endParaRPr lang="en-US" sz="7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685</Words>
  <Application>Microsoft Office PowerPoint</Application>
  <PresentationFormat>On-screen Show (16:9)</PresentationFormat>
  <Paragraphs>51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Jacob Maslow</cp:lastModifiedBy>
  <cp:revision>3</cp:revision>
  <dcterms:created xsi:type="dcterms:W3CDTF">2025-07-28T12:51:53Z</dcterms:created>
  <dcterms:modified xsi:type="dcterms:W3CDTF">2025-07-28T22:24:06Z</dcterms:modified>
</cp:coreProperties>
</file>